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3" r:id="rId1"/>
  </p:sldMasterIdLst>
  <p:sldIdLst>
    <p:sldId id="256" r:id="rId2"/>
    <p:sldId id="257" r:id="rId3"/>
    <p:sldId id="262" r:id="rId4"/>
    <p:sldId id="258" r:id="rId5"/>
    <p:sldId id="259" r:id="rId6"/>
    <p:sldId id="260" r:id="rId7"/>
    <p:sldId id="261"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jpg>
</file>

<file path=ppt/media/image3.png>
</file>

<file path=ppt/media/image4.png>
</file>

<file path=ppt/media/image5.jpg>
</file>

<file path=ppt/media/media1.m4a>
</file>

<file path=ppt/media/media2.m4a>
</file>

<file path=ppt/media/media3.m4a>
</file>

<file path=ppt/media/media4.m4a>
</file>

<file path=ppt/media/media5.m4a>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8" name="Group 17"/>
          <p:cNvGrpSpPr/>
          <p:nvPr/>
        </p:nvGrpSpPr>
        <p:grpSpPr>
          <a:xfrm>
            <a:off x="0" y="0"/>
            <a:ext cx="12192000" cy="6858000"/>
            <a:chOff x="0" y="0"/>
            <a:chExt cx="12192000" cy="6858000"/>
          </a:xfrm>
        </p:grpSpPr>
        <p:sp>
          <p:nvSpPr>
            <p:cNvPr id="8" name="Rectangle 7"/>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Oval 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Oval 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Oval 10"/>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76279" y="1792223"/>
            <a:ext cx="990599" cy="304799"/>
          </a:xfrm>
        </p:spPr>
        <p:txBody>
          <a:bodyPr anchor="t"/>
          <a:lstStyle>
            <a:lvl1pPr algn="l">
              <a:defRPr b="0" i="0">
                <a:solidFill>
                  <a:schemeClr val="bg1"/>
                </a:solidFill>
              </a:defRPr>
            </a:lvl1pPr>
          </a:lstStyle>
          <a:p>
            <a:fld id="{83E3BF17-2383-4E04-89F3-949A6D882B95}" type="datetimeFigureOut">
              <a:rPr lang="en-IN" smtClean="0"/>
              <a:t>12-03-2023</a:t>
            </a:fld>
            <a:endParaRPr lang="en-IN"/>
          </a:p>
        </p:txBody>
      </p:sp>
      <p:sp>
        <p:nvSpPr>
          <p:cNvPr id="5" name="Footer Placeholder 4"/>
          <p:cNvSpPr>
            <a:spLocks noGrp="1"/>
          </p:cNvSpPr>
          <p:nvPr>
            <p:ph type="ftr" sz="quarter" idx="11"/>
          </p:nvPr>
        </p:nvSpPr>
        <p:spPr bwMode="gray">
          <a:xfrm rot="5400000">
            <a:off x="8963575" y="3226820"/>
            <a:ext cx="3859795" cy="304801"/>
          </a:xfrm>
        </p:spPr>
        <p:txBody>
          <a:bodyPr anchor="b"/>
          <a:lstStyle>
            <a:lvl1pPr>
              <a:defRPr b="0" i="0">
                <a:solidFill>
                  <a:schemeClr val="bg1"/>
                </a:solidFill>
              </a:defRPr>
            </a:lvl1pPr>
          </a:lstStyle>
          <a:p>
            <a:endParaRPr lang="en-IN"/>
          </a:p>
        </p:txBody>
      </p:sp>
      <p:sp>
        <p:nvSpPr>
          <p:cNvPr id="17" name="Rectangle 16"/>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vl1pPr>
          </a:lstStyle>
          <a:p>
            <a:fld id="{36C43E89-20CB-4B33-8773-8CF422784DED}" type="slidenum">
              <a:rPr lang="en-IN" smtClean="0"/>
              <a:t>‹#›</a:t>
            </a:fld>
            <a:endParaRPr lang="en-IN"/>
          </a:p>
        </p:txBody>
      </p:sp>
    </p:spTree>
    <p:extLst>
      <p:ext uri="{BB962C8B-B14F-4D97-AF65-F5344CB8AC3E}">
        <p14:creationId xmlns:p14="http://schemas.microsoft.com/office/powerpoint/2010/main" val="28066496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5945"/>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2683"/>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3E3BF17-2383-4E04-89F3-949A6D882B95}" type="datetimeFigureOut">
              <a:rPr lang="en-IN" smtClean="0"/>
              <a:t>12-03-2023</a:t>
            </a:fld>
            <a:endParaRPr lang="en-IN"/>
          </a:p>
        </p:txBody>
      </p:sp>
      <p:sp>
        <p:nvSpPr>
          <p:cNvPr id="6" name="Footer Placeholder 5"/>
          <p:cNvSpPr>
            <a:spLocks noGrp="1"/>
          </p:cNvSpPr>
          <p:nvPr>
            <p:ph type="ftr" sz="quarter" idx="11"/>
          </p:nvPr>
        </p:nvSpPr>
        <p:spPr/>
        <p:txBody>
          <a:bodyPr/>
          <a:lstStyle/>
          <a:p>
            <a:endParaRPr lang="en-IN"/>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6C43E89-20CB-4B33-8773-8CF422784DED}" type="slidenum">
              <a:rPr lang="en-IN" smtClean="0"/>
              <a:t>‹#›</a:t>
            </a:fld>
            <a:endParaRPr lang="en-IN"/>
          </a:p>
        </p:txBody>
      </p:sp>
    </p:spTree>
    <p:extLst>
      <p:ext uri="{BB962C8B-B14F-4D97-AF65-F5344CB8AC3E}">
        <p14:creationId xmlns:p14="http://schemas.microsoft.com/office/powerpoint/2010/main" val="37923576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nchor="ct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3E3BF17-2383-4E04-89F3-949A6D882B95}" type="datetimeFigureOut">
              <a:rPr lang="en-IN" smtClean="0"/>
              <a:t>12-03-2023</a:t>
            </a:fld>
            <a:endParaRPr lang="en-IN"/>
          </a:p>
        </p:txBody>
      </p:sp>
      <p:sp>
        <p:nvSpPr>
          <p:cNvPr id="5" name="Footer Placeholder 4"/>
          <p:cNvSpPr>
            <a:spLocks noGrp="1"/>
          </p:cNvSpPr>
          <p:nvPr>
            <p:ph type="ftr" sz="quarter" idx="11"/>
          </p:nvPr>
        </p:nvSpPr>
        <p:spPr/>
        <p:txBody>
          <a:bodyPr/>
          <a:lstStyle/>
          <a:p>
            <a:endParaRPr lang="en-IN"/>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6C43E89-20CB-4B33-8773-8CF422784DED}" type="slidenum">
              <a:rPr lang="en-IN" smtClean="0"/>
              <a:t>‹#›</a:t>
            </a:fld>
            <a:endParaRPr lang="en-IN"/>
          </a:p>
        </p:txBody>
      </p:sp>
    </p:spTree>
    <p:extLst>
      <p:ext uri="{BB962C8B-B14F-4D97-AF65-F5344CB8AC3E}">
        <p14:creationId xmlns:p14="http://schemas.microsoft.com/office/powerpoint/2010/main" val="33159178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6" name="Rectangle 15"/>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1" name="TextBox 10"/>
          <p:cNvSpPr txBox="1"/>
          <p:nvPr/>
        </p:nvSpPr>
        <p:spPr bwMode="gray">
          <a:xfrm>
            <a:off x="898295" y="603589"/>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13" name="TextBox 12"/>
          <p:cNvSpPr txBox="1"/>
          <p:nvPr/>
        </p:nvSpPr>
        <p:spPr bwMode="gray">
          <a:xfrm>
            <a:off x="9705137" y="2613787"/>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74801" y="980517"/>
            <a:ext cx="8460983" cy="2705034"/>
          </a:xfrm>
        </p:spPr>
        <p:txBody>
          <a:bodyPr anchor="ct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86515"/>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14393"/>
            <a:ext cx="8825659" cy="1012664"/>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3E3BF17-2383-4E04-89F3-949A6D882B95}" type="datetimeFigureOut">
              <a:rPr lang="en-IN" smtClean="0"/>
              <a:t>12-03-2023</a:t>
            </a:fld>
            <a:endParaRPr lang="en-IN"/>
          </a:p>
        </p:txBody>
      </p:sp>
      <p:sp>
        <p:nvSpPr>
          <p:cNvPr id="5" name="Footer Placeholder 4"/>
          <p:cNvSpPr>
            <a:spLocks noGrp="1"/>
          </p:cNvSpPr>
          <p:nvPr>
            <p:ph type="ftr" sz="quarter" idx="11"/>
          </p:nvPr>
        </p:nvSpPr>
        <p:spPr/>
        <p:txBody>
          <a:bodyPr/>
          <a:lstStyle/>
          <a:p>
            <a:endParaRPr lang="en-IN"/>
          </a:p>
        </p:txBody>
      </p:sp>
      <p:sp>
        <p:nvSpPr>
          <p:cNvPr id="24" name="Rectangle 23"/>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6C43E89-20CB-4B33-8773-8CF422784DED}" type="slidenum">
              <a:rPr lang="en-IN" smtClean="0"/>
              <a:t>‹#›</a:t>
            </a:fld>
            <a:endParaRPr lang="en-IN"/>
          </a:p>
        </p:txBody>
      </p:sp>
    </p:spTree>
    <p:extLst>
      <p:ext uri="{BB962C8B-B14F-4D97-AF65-F5344CB8AC3E}">
        <p14:creationId xmlns:p14="http://schemas.microsoft.com/office/powerpoint/2010/main" val="32536594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2404477"/>
            <a:ext cx="8825659" cy="178870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38587" y="5024967"/>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3E3BF17-2383-4E04-89F3-949A6D882B95}" type="datetimeFigureOut">
              <a:rPr lang="en-IN" smtClean="0"/>
              <a:t>12-03-2023</a:t>
            </a:fld>
            <a:endParaRPr lang="en-IN"/>
          </a:p>
        </p:txBody>
      </p:sp>
      <p:sp>
        <p:nvSpPr>
          <p:cNvPr id="5" name="Footer Placeholder 4"/>
          <p:cNvSpPr>
            <a:spLocks noGrp="1"/>
          </p:cNvSpPr>
          <p:nvPr>
            <p:ph type="ftr" sz="quarter" idx="11"/>
          </p:nvPr>
        </p:nvSpPr>
        <p:spPr/>
        <p:txBody>
          <a:bodyPr/>
          <a:lstStyle/>
          <a:p>
            <a:endParaRPr lang="en-IN"/>
          </a:p>
        </p:txBody>
      </p:sp>
      <p:sp>
        <p:nvSpPr>
          <p:cNvPr id="12" name="Rectangle 11"/>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6C43E89-20CB-4B33-8773-8CF422784DED}" type="slidenum">
              <a:rPr lang="en-IN" smtClean="0"/>
              <a:t>‹#›</a:t>
            </a:fld>
            <a:endParaRPr lang="en-IN"/>
          </a:p>
        </p:txBody>
      </p:sp>
    </p:spTree>
    <p:extLst>
      <p:ext uri="{BB962C8B-B14F-4D97-AF65-F5344CB8AC3E}">
        <p14:creationId xmlns:p14="http://schemas.microsoft.com/office/powerpoint/2010/main" val="42243520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7"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109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87261"/>
            <a:ext cx="3129168" cy="28397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10999"/>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87261"/>
            <a:ext cx="3145380" cy="28397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1" y="2603500"/>
            <a:ext cx="315744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87261"/>
            <a:ext cx="3161029" cy="283979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83E3BF17-2383-4E04-89F3-949A6D882B95}" type="datetimeFigureOut">
              <a:rPr lang="en-IN" smtClean="0"/>
              <a:t>12-03-2023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6C43E89-20CB-4B33-8773-8CF422784DED}" type="slidenum">
              <a:rPr lang="en-IN" smtClean="0"/>
              <a:t>‹#›</a:t>
            </a:fld>
            <a:endParaRPr lang="en-IN"/>
          </a:p>
        </p:txBody>
      </p:sp>
    </p:spTree>
    <p:extLst>
      <p:ext uri="{BB962C8B-B14F-4D97-AF65-F5344CB8AC3E}">
        <p14:creationId xmlns:p14="http://schemas.microsoft.com/office/powerpoint/2010/main" val="27029923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20744" cy="576263"/>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11246"/>
            <a:ext cx="2691242" cy="158376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20745"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42840"/>
            <a:ext cx="2691242" cy="155217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09107"/>
            <a:ext cx="3050438" cy="92140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18992"/>
            <a:ext cx="2691242" cy="1576018"/>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09107"/>
            <a:ext cx="3054127" cy="89634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1" name="Straight Connector 20"/>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83E3BF17-2383-4E04-89F3-949A6D882B95}" type="datetimeFigureOut">
              <a:rPr lang="en-IN" smtClean="0"/>
              <a:t>12-03-2023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6C43E89-20CB-4B33-8773-8CF422784DED}" type="slidenum">
              <a:rPr lang="en-IN" smtClean="0"/>
              <a:t>‹#›</a:t>
            </a:fld>
            <a:endParaRPr lang="en-IN"/>
          </a:p>
        </p:txBody>
      </p:sp>
    </p:spTree>
    <p:extLst>
      <p:ext uri="{BB962C8B-B14F-4D97-AF65-F5344CB8AC3E}">
        <p14:creationId xmlns:p14="http://schemas.microsoft.com/office/powerpoint/2010/main" val="31735900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3E3BF17-2383-4E04-89F3-949A6D882B95}" type="datetimeFigureOut">
              <a:rPr lang="en-IN" smtClean="0"/>
              <a:t>12-03-2023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C43E89-20CB-4B33-8773-8CF422784DED}" type="slidenum">
              <a:rPr lang="en-IN" smtClean="0"/>
              <a:t>‹#›</a:t>
            </a:fld>
            <a:endParaRPr lang="en-IN"/>
          </a:p>
        </p:txBody>
      </p:sp>
    </p:spTree>
    <p:extLst>
      <p:ext uri="{BB962C8B-B14F-4D97-AF65-F5344CB8AC3E}">
        <p14:creationId xmlns:p14="http://schemas.microsoft.com/office/powerpoint/2010/main" val="7824803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97430"/>
            <a:ext cx="1409965" cy="4729626"/>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97429"/>
            <a:ext cx="6247546" cy="472962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3E3BF17-2383-4E04-89F3-949A6D882B95}" type="datetimeFigureOut">
              <a:rPr lang="en-IN" smtClean="0"/>
              <a:t>12-03-2023</a:t>
            </a:fld>
            <a:endParaRPr lang="en-IN"/>
          </a:p>
        </p:txBody>
      </p:sp>
      <p:sp>
        <p:nvSpPr>
          <p:cNvPr id="5" name="Footer Placeholder 4"/>
          <p:cNvSpPr>
            <a:spLocks noGrp="1"/>
          </p:cNvSpPr>
          <p:nvPr>
            <p:ph type="ftr" sz="quarter" idx="11"/>
          </p:nvPr>
        </p:nvSpPr>
        <p:spPr/>
        <p:txBody>
          <a:bodyPr/>
          <a:lstStyle/>
          <a:p>
            <a:endParaRPr lang="en-IN"/>
          </a:p>
        </p:txBody>
      </p:sp>
      <p:sp>
        <p:nvSpPr>
          <p:cNvPr id="18" name="Rectangle 17"/>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6C43E89-20CB-4B33-8773-8CF422784DED}" type="slidenum">
              <a:rPr lang="en-IN" smtClean="0"/>
              <a:t>‹#›</a:t>
            </a:fld>
            <a:endParaRPr lang="en-IN"/>
          </a:p>
        </p:txBody>
      </p:sp>
    </p:spTree>
    <p:extLst>
      <p:ext uri="{BB962C8B-B14F-4D97-AF65-F5344CB8AC3E}">
        <p14:creationId xmlns:p14="http://schemas.microsoft.com/office/powerpoint/2010/main" val="6492163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3E3BF17-2383-4E04-89F3-949A6D882B95}" type="datetimeFigureOut">
              <a:rPr lang="en-IN" smtClean="0"/>
              <a:t>12-03-2023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C43E89-20CB-4B33-8773-8CF422784DED}" type="slidenum">
              <a:rPr lang="en-IN" smtClean="0"/>
              <a:t>‹#›</a:t>
            </a:fld>
            <a:endParaRPr lang="en-IN"/>
          </a:p>
        </p:txBody>
      </p:sp>
    </p:spTree>
    <p:extLst>
      <p:ext uri="{BB962C8B-B14F-4D97-AF65-F5344CB8AC3E}">
        <p14:creationId xmlns:p14="http://schemas.microsoft.com/office/powerpoint/2010/main" val="24098329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4"/>
            <a:ext cx="4351023" cy="2283823"/>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3E3BF17-2383-4E04-89F3-949A6D882B95}" type="datetimeFigureOut">
              <a:rPr lang="en-IN" smtClean="0"/>
              <a:t>12-03-2023</a:t>
            </a:fld>
            <a:endParaRPr lang="en-IN"/>
          </a:p>
        </p:txBody>
      </p:sp>
      <p:sp>
        <p:nvSpPr>
          <p:cNvPr id="5" name="Footer Placeholder 4"/>
          <p:cNvSpPr>
            <a:spLocks noGrp="1"/>
          </p:cNvSpPr>
          <p:nvPr>
            <p:ph type="ftr" sz="quarter" idx="11"/>
          </p:nvPr>
        </p:nvSpPr>
        <p:spPr/>
        <p:txBody>
          <a:bodyPr/>
          <a:lstStyle/>
          <a:p>
            <a:endParaRPr lang="en-IN"/>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6C43E89-20CB-4B33-8773-8CF422784DED}" type="slidenum">
              <a:rPr lang="en-IN" smtClean="0"/>
              <a:t>‹#›</a:t>
            </a:fld>
            <a:endParaRPr lang="en-IN"/>
          </a:p>
        </p:txBody>
      </p:sp>
    </p:spTree>
    <p:extLst>
      <p:ext uri="{BB962C8B-B14F-4D97-AF65-F5344CB8AC3E}">
        <p14:creationId xmlns:p14="http://schemas.microsoft.com/office/powerpoint/2010/main" val="12354649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1368" y="2603500"/>
            <a:ext cx="4828744"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1" y="2603500"/>
            <a:ext cx="4825159" cy="337770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3E3BF17-2383-4E04-89F3-949A6D882B95}" type="datetimeFigureOut">
              <a:rPr lang="en-IN" smtClean="0"/>
              <a:t>12-03-2023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6C43E89-20CB-4B33-8773-8CF422784DED}" type="slidenum">
              <a:rPr lang="en-IN" smtClean="0"/>
              <a:t>‹#›</a:t>
            </a:fld>
            <a:endParaRPr lang="en-IN"/>
          </a:p>
        </p:txBody>
      </p:sp>
    </p:spTree>
    <p:extLst>
      <p:ext uri="{BB962C8B-B14F-4D97-AF65-F5344CB8AC3E}">
        <p14:creationId xmlns:p14="http://schemas.microsoft.com/office/powerpoint/2010/main" val="5545242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36063"/>
            <a:ext cx="482515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212326"/>
            <a:ext cx="4825158" cy="280747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1" y="2603499"/>
            <a:ext cx="4825160" cy="608825"/>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212327"/>
            <a:ext cx="4825159" cy="280747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3E3BF17-2383-4E04-89F3-949A6D882B95}" type="datetimeFigureOut">
              <a:rPr lang="en-IN" smtClean="0"/>
              <a:t>12-03-2023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6C43E89-20CB-4B33-8773-8CF422784DED}" type="slidenum">
              <a:rPr lang="en-IN" smtClean="0"/>
              <a:t>‹#›</a:t>
            </a:fld>
            <a:endParaRPr lang="en-IN"/>
          </a:p>
        </p:txBody>
      </p:sp>
    </p:spTree>
    <p:extLst>
      <p:ext uri="{BB962C8B-B14F-4D97-AF65-F5344CB8AC3E}">
        <p14:creationId xmlns:p14="http://schemas.microsoft.com/office/powerpoint/2010/main" val="28357194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3E3BF17-2383-4E04-89F3-949A6D882B95}" type="datetimeFigureOut">
              <a:rPr lang="en-IN" smtClean="0"/>
              <a:t>12-03-2023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6C43E89-20CB-4B33-8773-8CF422784DED}" type="slidenum">
              <a:rPr lang="en-IN" smtClean="0"/>
              <a:t>‹#›</a:t>
            </a:fld>
            <a:endParaRPr lang="en-IN"/>
          </a:p>
        </p:txBody>
      </p:sp>
    </p:spTree>
    <p:extLst>
      <p:ext uri="{BB962C8B-B14F-4D97-AF65-F5344CB8AC3E}">
        <p14:creationId xmlns:p14="http://schemas.microsoft.com/office/powerpoint/2010/main" val="29523385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3E3BF17-2383-4E04-89F3-949A6D882B95}" type="datetimeFigureOut">
              <a:rPr lang="en-IN" smtClean="0"/>
              <a:t>12-03-2023</a:t>
            </a:fld>
            <a:endParaRPr lang="en-IN"/>
          </a:p>
        </p:txBody>
      </p:sp>
      <p:sp>
        <p:nvSpPr>
          <p:cNvPr id="3" name="Footer Placeholder 2"/>
          <p:cNvSpPr>
            <a:spLocks noGrp="1"/>
          </p:cNvSpPr>
          <p:nvPr>
            <p:ph type="ftr" sz="quarter" idx="11"/>
          </p:nvPr>
        </p:nvSpPr>
        <p:spPr/>
        <p:txBody>
          <a:bodyPr/>
          <a:lstStyle/>
          <a:p>
            <a:endParaRPr lang="en-IN"/>
          </a:p>
        </p:txBody>
      </p:sp>
      <p:sp>
        <p:nvSpPr>
          <p:cNvPr id="6" name="Rectangle 5"/>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36C43E89-20CB-4B33-8773-8CF422784DED}" type="slidenum">
              <a:rPr lang="en-IN" smtClean="0"/>
              <a:t>‹#›</a:t>
            </a:fld>
            <a:endParaRPr lang="en-IN"/>
          </a:p>
        </p:txBody>
      </p:sp>
    </p:spTree>
    <p:extLst>
      <p:ext uri="{BB962C8B-B14F-4D97-AF65-F5344CB8AC3E}">
        <p14:creationId xmlns:p14="http://schemas.microsoft.com/office/powerpoint/2010/main" val="41695686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1" name="Group 10"/>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3129280"/>
            <a:ext cx="2793158" cy="289559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3E3BF17-2383-4E04-89F3-949A6D882B95}" type="datetimeFigureOut">
              <a:rPr lang="en-IN" smtClean="0"/>
              <a:t>12-03-2023</a:t>
            </a:fld>
            <a:endParaRPr lang="en-IN"/>
          </a:p>
        </p:txBody>
      </p:sp>
      <p:sp>
        <p:nvSpPr>
          <p:cNvPr id="6" name="Footer Placeholder 5"/>
          <p:cNvSpPr>
            <a:spLocks noGrp="1"/>
          </p:cNvSpPr>
          <p:nvPr>
            <p:ph type="ftr" sz="quarter" idx="11"/>
          </p:nvPr>
        </p:nvSpPr>
        <p:spPr/>
        <p:txBody>
          <a:bodyPr/>
          <a:lstStyle/>
          <a:p>
            <a:endParaRPr lang="en-IN"/>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6C43E89-20CB-4B33-8773-8CF422784DED}" type="slidenum">
              <a:rPr lang="en-IN" smtClean="0"/>
              <a:t>‹#›</a:t>
            </a:fld>
            <a:endParaRPr lang="en-IN"/>
          </a:p>
        </p:txBody>
      </p:sp>
    </p:spTree>
    <p:extLst>
      <p:ext uri="{BB962C8B-B14F-4D97-AF65-F5344CB8AC3E}">
        <p14:creationId xmlns:p14="http://schemas.microsoft.com/office/powerpoint/2010/main" val="3732417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8" name="Rectangle 7"/>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2" y="1143000"/>
            <a:ext cx="3227192"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3E3BF17-2383-4E04-89F3-949A6D882B95}" type="datetimeFigureOut">
              <a:rPr lang="en-IN" smtClean="0"/>
              <a:t>12-03-2023</a:t>
            </a:fld>
            <a:endParaRPr lang="en-IN"/>
          </a:p>
        </p:txBody>
      </p:sp>
      <p:sp>
        <p:nvSpPr>
          <p:cNvPr id="6" name="Footer Placeholder 5"/>
          <p:cNvSpPr>
            <a:spLocks noGrp="1"/>
          </p:cNvSpPr>
          <p:nvPr>
            <p:ph type="ftr" sz="quarter" idx="11"/>
          </p:nvPr>
        </p:nvSpPr>
        <p:spPr/>
        <p:txBody>
          <a:bodyPr/>
          <a:lstStyle/>
          <a:p>
            <a:endParaRPr lang="en-IN"/>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6C43E89-20CB-4B33-8773-8CF422784DED}" type="slidenum">
              <a:rPr lang="en-IN" smtClean="0"/>
              <a:t>‹#›</a:t>
            </a:fld>
            <a:endParaRPr lang="en-IN"/>
          </a:p>
        </p:txBody>
      </p:sp>
    </p:spTree>
    <p:extLst>
      <p:ext uri="{BB962C8B-B14F-4D97-AF65-F5344CB8AC3E}">
        <p14:creationId xmlns:p14="http://schemas.microsoft.com/office/powerpoint/2010/main" val="5309326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5" name="Rectangle 14"/>
            <p:cNvSpPr/>
            <p:nvPr/>
          </p:nvSpPr>
          <p:spPr>
            <a:xfrm>
              <a:off x="0" y="0"/>
              <a:ext cx="12192000" cy="6858000"/>
            </a:xfrm>
            <a:prstGeom prst="rect">
              <a:avLst/>
            </a:prstGeom>
            <a:blipFill>
              <a:blip r:embed="rId19">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Oval 4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9" name="Oval 3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8" name="Oval 3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9" name="Oval 48"/>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6"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561110" y="6391839"/>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a:p>
        </p:txBody>
      </p:sp>
      <p:sp>
        <p:nvSpPr>
          <p:cNvPr id="4" name="Date Placeholder 3"/>
          <p:cNvSpPr>
            <a:spLocks noGrp="1"/>
          </p:cNvSpPr>
          <p:nvPr>
            <p:ph type="dt" sz="half" idx="2"/>
          </p:nvPr>
        </p:nvSpPr>
        <p:spPr>
          <a:xfrm>
            <a:off x="10650938" y="6394407"/>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83E3BF17-2383-4E04-89F3-949A6D882B95}" type="datetimeFigureOut">
              <a:rPr lang="en-IN" smtClean="0"/>
              <a:t>12-03-2023</a:t>
            </a:fld>
            <a:endParaRPr lang="en-IN"/>
          </a:p>
        </p:txBody>
      </p:sp>
      <p:sp>
        <p:nvSpPr>
          <p:cNvPr id="20" name="Rectangle 19"/>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36C43E89-20CB-4B33-8773-8CF422784DED}" type="slidenum">
              <a:rPr lang="en-IN" smtClean="0"/>
              <a:t>‹#›</a:t>
            </a:fld>
            <a:endParaRPr lang="en-IN"/>
          </a:p>
        </p:txBody>
      </p:sp>
    </p:spTree>
    <p:extLst>
      <p:ext uri="{BB962C8B-B14F-4D97-AF65-F5344CB8AC3E}">
        <p14:creationId xmlns:p14="http://schemas.microsoft.com/office/powerpoint/2010/main" val="332719254"/>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 id="2147483755" r:id="rId12"/>
    <p:sldLayoutId id="2147483756" r:id="rId13"/>
    <p:sldLayoutId id="2147483757" r:id="rId14"/>
    <p:sldLayoutId id="2147483758" r:id="rId15"/>
    <p:sldLayoutId id="2147483759" r:id="rId16"/>
    <p:sldLayoutId id="2147483760"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CE430-ABC4-3FD8-37C0-86E0F3285024}"/>
              </a:ext>
            </a:extLst>
          </p:cNvPr>
          <p:cNvSpPr>
            <a:spLocks noGrp="1"/>
          </p:cNvSpPr>
          <p:nvPr>
            <p:ph type="ctrTitle"/>
          </p:nvPr>
        </p:nvSpPr>
        <p:spPr>
          <a:xfrm>
            <a:off x="1600295" y="1676401"/>
            <a:ext cx="8825658" cy="1174376"/>
          </a:xfrm>
        </p:spPr>
        <p:txBody>
          <a:bodyPr/>
          <a:lstStyle/>
          <a:p>
            <a:pPr algn="ctr"/>
            <a:r>
              <a:rPr lang="en-US" sz="3600" b="1" dirty="0"/>
              <a:t>  </a:t>
            </a:r>
            <a:r>
              <a:rPr lang="en-IN" sz="4400" b="1" dirty="0">
                <a:latin typeface="Times New Roman" panose="02020603050405020304" pitchFamily="18" charset="0"/>
                <a:cs typeface="Times New Roman" panose="02020603050405020304" pitchFamily="18" charset="0"/>
              </a:rPr>
              <a:t>PROJECT</a:t>
            </a:r>
            <a:br>
              <a:rPr lang="en-IN" sz="3600" dirty="0"/>
            </a:br>
            <a:r>
              <a:rPr lang="en-US" sz="3600" b="1" dirty="0">
                <a:solidFill>
                  <a:schemeClr val="bg1"/>
                </a:solidFill>
              </a:rPr>
              <a:t>ATTEDANCE MANAGEMENT SYSTEM</a:t>
            </a:r>
            <a:endParaRPr lang="en-IN" sz="3600" b="1" dirty="0">
              <a:solidFill>
                <a:schemeClr val="bg1"/>
              </a:solidFill>
            </a:endParaRPr>
          </a:p>
        </p:txBody>
      </p:sp>
      <p:sp>
        <p:nvSpPr>
          <p:cNvPr id="3" name="Subtitle 2">
            <a:extLst>
              <a:ext uri="{FF2B5EF4-FFF2-40B4-BE49-F238E27FC236}">
                <a16:creationId xmlns:a16="http://schemas.microsoft.com/office/drawing/2014/main" id="{A488A389-F21A-2680-59B3-A99180001B73}"/>
              </a:ext>
            </a:extLst>
          </p:cNvPr>
          <p:cNvSpPr>
            <a:spLocks noGrp="1"/>
          </p:cNvSpPr>
          <p:nvPr>
            <p:ph type="subTitle" idx="1"/>
          </p:nvPr>
        </p:nvSpPr>
        <p:spPr>
          <a:xfrm>
            <a:off x="9807388" y="4347882"/>
            <a:ext cx="1721223" cy="1290918"/>
          </a:xfrm>
        </p:spPr>
        <p:txBody>
          <a:bodyPr>
            <a:normAutofit fontScale="55000" lnSpcReduction="20000"/>
          </a:bodyPr>
          <a:lstStyle/>
          <a:p>
            <a:r>
              <a:rPr lang="en-IN" sz="1800" b="1" i="0" u="none" strike="noStrike" dirty="0">
                <a:solidFill>
                  <a:schemeClr val="bg1"/>
                </a:solidFill>
                <a:effectLst/>
                <a:latin typeface="Times New Roman" panose="02020603050405020304" pitchFamily="18" charset="0"/>
                <a:cs typeface="Times New Roman" panose="02020603050405020304" pitchFamily="18" charset="0"/>
              </a:rPr>
              <a:t>Presented by:</a:t>
            </a:r>
            <a:endParaRPr lang="en-IN" sz="1800" b="0" i="0" u="none" strike="noStrike" dirty="0">
              <a:solidFill>
                <a:schemeClr val="bg1"/>
              </a:solidFill>
              <a:effectLst/>
              <a:latin typeface="Times New Roman" panose="02020603050405020304" pitchFamily="18" charset="0"/>
              <a:cs typeface="Times New Roman" panose="02020603050405020304" pitchFamily="18" charset="0"/>
            </a:endParaRPr>
          </a:p>
          <a:p>
            <a:r>
              <a:rPr lang="en-US" sz="2500" dirty="0">
                <a:solidFill>
                  <a:schemeClr val="bg1"/>
                </a:solidFill>
                <a:latin typeface="Times New Roman" panose="02020603050405020304" pitchFamily="18" charset="0"/>
                <a:cs typeface="Times New Roman" panose="02020603050405020304" pitchFamily="18" charset="0"/>
              </a:rPr>
              <a:t>ARADHYA SINGH</a:t>
            </a:r>
          </a:p>
          <a:p>
            <a:r>
              <a:rPr lang="en-US" sz="2500" dirty="0">
                <a:solidFill>
                  <a:schemeClr val="bg1"/>
                </a:solidFill>
                <a:latin typeface="Times New Roman" panose="02020603050405020304" pitchFamily="18" charset="0"/>
                <a:cs typeface="Times New Roman" panose="02020603050405020304" pitchFamily="18" charset="0"/>
              </a:rPr>
              <a:t>500087235</a:t>
            </a:r>
          </a:p>
          <a:p>
            <a:r>
              <a:rPr lang="en-US" sz="2500" dirty="0">
                <a:solidFill>
                  <a:schemeClr val="bg1"/>
                </a:solidFill>
                <a:latin typeface="Times New Roman" panose="02020603050405020304" pitchFamily="18" charset="0"/>
                <a:cs typeface="Times New Roman" panose="02020603050405020304" pitchFamily="18" charset="0"/>
              </a:rPr>
              <a:t>R2142201806</a:t>
            </a:r>
            <a:endParaRPr lang="en-IN" sz="2500" dirty="0">
              <a:solidFill>
                <a:schemeClr val="bg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3D377C45-8542-83B1-6AD5-DFD0B32C61B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99764" y="3299012"/>
            <a:ext cx="6947647" cy="2415988"/>
          </a:xfrm>
          <a:prstGeom prst="rect">
            <a:avLst/>
          </a:prstGeom>
        </p:spPr>
      </p:pic>
      <p:pic>
        <p:nvPicPr>
          <p:cNvPr id="4" name="Recorded Sound">
            <a:hlinkClick r:id="" action="ppaction://media"/>
            <a:extLst>
              <a:ext uri="{FF2B5EF4-FFF2-40B4-BE49-F238E27FC236}">
                <a16:creationId xmlns:a16="http://schemas.microsoft.com/office/drawing/2014/main" id="{8991698A-4FD2-6DE8-9723-B1F940E1F8D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85077" y="714750"/>
            <a:ext cx="423769" cy="423769"/>
          </a:xfrm>
          <a:prstGeom prst="rect">
            <a:avLst/>
          </a:prstGeom>
        </p:spPr>
      </p:pic>
    </p:spTree>
    <p:extLst>
      <p:ext uri="{BB962C8B-B14F-4D97-AF65-F5344CB8AC3E}">
        <p14:creationId xmlns:p14="http://schemas.microsoft.com/office/powerpoint/2010/main" val="1518932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59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30E7A-C92E-2DEF-0760-7D1D34A09952}"/>
              </a:ext>
            </a:extLst>
          </p:cNvPr>
          <p:cNvSpPr>
            <a:spLocks noGrp="1"/>
          </p:cNvSpPr>
          <p:nvPr>
            <p:ph type="ctrTitle"/>
          </p:nvPr>
        </p:nvSpPr>
        <p:spPr>
          <a:xfrm>
            <a:off x="1154955" y="1568823"/>
            <a:ext cx="9970246" cy="986117"/>
          </a:xfrm>
        </p:spPr>
        <p:txBody>
          <a:bodyPr/>
          <a:lstStyle/>
          <a:p>
            <a:r>
              <a:rPr lang="en-US" sz="2000" b="0" i="0" dirty="0">
                <a:solidFill>
                  <a:schemeClr val="bg1"/>
                </a:solidFill>
                <a:effectLst/>
                <a:latin typeface="Times New Roman" panose="02020603050405020304" pitchFamily="18" charset="0"/>
                <a:cs typeface="Times New Roman" panose="02020603050405020304" pitchFamily="18" charset="0"/>
              </a:rPr>
              <a:t>The </a:t>
            </a:r>
            <a:r>
              <a:rPr lang="en-US" sz="2000" b="1" i="0" dirty="0">
                <a:solidFill>
                  <a:schemeClr val="bg1"/>
                </a:solidFill>
                <a:effectLst/>
                <a:latin typeface="Times New Roman" panose="02020603050405020304" pitchFamily="18" charset="0"/>
                <a:cs typeface="Times New Roman" panose="02020603050405020304" pitchFamily="18" charset="0"/>
              </a:rPr>
              <a:t>Attendance Management System Project </a:t>
            </a:r>
            <a:r>
              <a:rPr lang="en-US" sz="2000" b="0" i="0" dirty="0">
                <a:solidFill>
                  <a:schemeClr val="bg1"/>
                </a:solidFill>
                <a:effectLst/>
                <a:latin typeface="Times New Roman" panose="02020603050405020304" pitchFamily="18" charset="0"/>
                <a:cs typeface="Times New Roman" panose="02020603050405020304" pitchFamily="18" charset="0"/>
              </a:rPr>
              <a:t> is software that is used in schools, </a:t>
            </a:r>
            <a:r>
              <a:rPr lang="en-US" sz="2000" dirty="0">
                <a:solidFill>
                  <a:schemeClr val="bg1"/>
                </a:solidFill>
                <a:latin typeface="Times New Roman" panose="02020603050405020304" pitchFamily="18" charset="0"/>
                <a:cs typeface="Times New Roman" panose="02020603050405020304" pitchFamily="18" charset="0"/>
              </a:rPr>
              <a:t>companies </a:t>
            </a:r>
            <a:r>
              <a:rPr lang="en-US" sz="2000" b="0" i="0" dirty="0">
                <a:solidFill>
                  <a:schemeClr val="bg1"/>
                </a:solidFill>
                <a:effectLst/>
                <a:latin typeface="Times New Roman" panose="02020603050405020304" pitchFamily="18" charset="0"/>
                <a:cs typeface="Times New Roman" panose="02020603050405020304" pitchFamily="18" charset="0"/>
              </a:rPr>
              <a:t>to track daily </a:t>
            </a:r>
            <a:r>
              <a:rPr lang="en-US" sz="2000" dirty="0">
                <a:solidFill>
                  <a:schemeClr val="bg1"/>
                </a:solidFill>
                <a:latin typeface="Times New Roman" panose="02020603050405020304" pitchFamily="18" charset="0"/>
                <a:cs typeface="Times New Roman" panose="02020603050405020304" pitchFamily="18" charset="0"/>
              </a:rPr>
              <a:t>employee</a:t>
            </a:r>
            <a:r>
              <a:rPr lang="en-US" sz="2000" b="0" i="0" dirty="0">
                <a:solidFill>
                  <a:schemeClr val="bg1"/>
                </a:solidFill>
                <a:effectLst/>
                <a:latin typeface="Times New Roman" panose="02020603050405020304" pitchFamily="18" charset="0"/>
                <a:cs typeface="Times New Roman" panose="02020603050405020304" pitchFamily="18" charset="0"/>
              </a:rPr>
              <a:t> attendance. It makes it easier to find out about a certain </a:t>
            </a:r>
            <a:r>
              <a:rPr lang="en-US" sz="2000" dirty="0">
                <a:solidFill>
                  <a:schemeClr val="bg1"/>
                </a:solidFill>
                <a:latin typeface="Times New Roman" panose="02020603050405020304" pitchFamily="18" charset="0"/>
                <a:cs typeface="Times New Roman" panose="02020603050405020304" pitchFamily="18" charset="0"/>
              </a:rPr>
              <a:t>employee</a:t>
            </a:r>
            <a:r>
              <a:rPr lang="en-US" sz="2000" b="0" i="0" dirty="0">
                <a:solidFill>
                  <a:schemeClr val="bg1"/>
                </a:solidFill>
                <a:effectLst/>
                <a:latin typeface="Times New Roman" panose="02020603050405020304" pitchFamily="18" charset="0"/>
                <a:cs typeface="Times New Roman" panose="02020603050405020304" pitchFamily="18" charset="0"/>
              </a:rPr>
              <a:t>’s attendance in a specific class.</a:t>
            </a:r>
            <a:br>
              <a:rPr lang="en-US" sz="2000" b="0" i="0" dirty="0">
                <a:solidFill>
                  <a:schemeClr val="bg1"/>
                </a:solidFill>
                <a:effectLst/>
                <a:latin typeface="Times New Roman" panose="02020603050405020304" pitchFamily="18" charset="0"/>
                <a:cs typeface="Times New Roman" panose="02020603050405020304" pitchFamily="18" charset="0"/>
              </a:rPr>
            </a:br>
            <a:br>
              <a:rPr lang="en-US" sz="2000" b="0" i="0" dirty="0">
                <a:solidFill>
                  <a:schemeClr val="bg1"/>
                </a:solidFill>
                <a:effectLst/>
                <a:latin typeface="Times New Roman" panose="02020603050405020304" pitchFamily="18" charset="0"/>
                <a:cs typeface="Times New Roman" panose="02020603050405020304" pitchFamily="18" charset="0"/>
              </a:rPr>
            </a:br>
            <a:br>
              <a:rPr lang="en-US" sz="2000" b="0" i="0" dirty="0">
                <a:solidFill>
                  <a:schemeClr val="bg1"/>
                </a:solidFill>
                <a:effectLst/>
                <a:latin typeface="Times New Roman" panose="02020603050405020304" pitchFamily="18" charset="0"/>
                <a:cs typeface="Times New Roman" panose="02020603050405020304" pitchFamily="18" charset="0"/>
              </a:rPr>
            </a:br>
            <a:endParaRPr lang="en-IN" sz="2000" dirty="0">
              <a:solidFill>
                <a:schemeClr val="bg1"/>
              </a:solidFill>
              <a:latin typeface="Times New Roman" panose="02020603050405020304" pitchFamily="18" charset="0"/>
              <a:cs typeface="Times New Roman" panose="02020603050405020304" pitchFamily="18" charset="0"/>
            </a:endParaRPr>
          </a:p>
        </p:txBody>
      </p:sp>
      <p:sp>
        <p:nvSpPr>
          <p:cNvPr id="7" name="Subtitle 2">
            <a:extLst>
              <a:ext uri="{FF2B5EF4-FFF2-40B4-BE49-F238E27FC236}">
                <a16:creationId xmlns:a16="http://schemas.microsoft.com/office/drawing/2014/main" id="{F7A67F54-E52D-1C0D-81D8-688E17A21A69}"/>
              </a:ext>
            </a:extLst>
          </p:cNvPr>
          <p:cNvSpPr>
            <a:spLocks noGrp="1"/>
          </p:cNvSpPr>
          <p:nvPr>
            <p:ph type="subTitle" idx="1"/>
          </p:nvPr>
        </p:nvSpPr>
        <p:spPr>
          <a:xfrm>
            <a:off x="1154955" y="2070846"/>
            <a:ext cx="8825658" cy="3567953"/>
          </a:xfrm>
        </p:spPr>
        <p:txBody>
          <a:bodyPr/>
          <a:lstStyle/>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The operators, who are given by the teacher for a particular class, sort the data. This method will also help in determining a employee eligibility for attendance.</a:t>
            </a:r>
          </a:p>
          <a:p>
            <a:pPr marL="285750" indent="-285750">
              <a:buFont typeface="Arial" panose="020B0604020202020204" pitchFamily="34" charset="0"/>
              <a:buChar char="•"/>
            </a:pPr>
            <a:endParaRPr lang="en-US"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b="0" i="0" dirty="0">
                <a:solidFill>
                  <a:schemeClr val="bg1"/>
                </a:solidFill>
                <a:effectLst/>
                <a:latin typeface="open sans" panose="020B0606030504020204" pitchFamily="34" charset="0"/>
              </a:rPr>
              <a:t>The goal of creating an </a:t>
            </a:r>
            <a:r>
              <a:rPr lang="en-US" b="1" i="0" dirty="0">
                <a:solidFill>
                  <a:schemeClr val="bg1"/>
                </a:solidFill>
                <a:effectLst/>
                <a:latin typeface="open sans" panose="020B0606030504020204" pitchFamily="34" charset="0"/>
              </a:rPr>
              <a:t>Attendance Management System in Java</a:t>
            </a:r>
            <a:r>
              <a:rPr lang="en-US" b="0" i="0" dirty="0">
                <a:solidFill>
                  <a:schemeClr val="bg1"/>
                </a:solidFill>
                <a:effectLst/>
                <a:latin typeface="open sans" panose="020B0606030504020204" pitchFamily="34" charset="0"/>
              </a:rPr>
              <a:t> is to automate the traditional method of taking attendance. Another reason for creating this program was to be able to generate a bespoke report at the conclusion of the session or in the middle of it. Another objective for creating this project is to improve our ability to learn and apply what we’ve learned in the required area.</a:t>
            </a:r>
            <a:endParaRPr lang="en-US" dirty="0">
              <a:solidFill>
                <a:schemeClr val="bg1"/>
              </a:solidFill>
              <a:latin typeface="Times New Roman" panose="02020603050405020304" pitchFamily="18" charset="0"/>
              <a:cs typeface="Times New Roman" panose="02020603050405020304" pitchFamily="18" charset="0"/>
            </a:endParaRPr>
          </a:p>
        </p:txBody>
      </p:sp>
      <p:pic>
        <p:nvPicPr>
          <p:cNvPr id="3" name="Recorded Sound">
            <a:hlinkClick r:id="" action="ppaction://media"/>
            <a:extLst>
              <a:ext uri="{FF2B5EF4-FFF2-40B4-BE49-F238E27FC236}">
                <a16:creationId xmlns:a16="http://schemas.microsoft.com/office/drawing/2014/main" id="{98DBB184-2A95-834C-E211-BE4283F960D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8560" y="629583"/>
            <a:ext cx="487363" cy="487363"/>
          </a:xfrm>
          <a:prstGeom prst="rect">
            <a:avLst/>
          </a:prstGeom>
        </p:spPr>
      </p:pic>
    </p:spTree>
    <p:extLst>
      <p:ext uri="{BB962C8B-B14F-4D97-AF65-F5344CB8AC3E}">
        <p14:creationId xmlns:p14="http://schemas.microsoft.com/office/powerpoint/2010/main" val="1628668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numSld="999" showWhenStopped="0">
                <p:cTn id="7" repeatCount="indefinite"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56DD377-E08C-BA01-EFED-B4523C47F07C}"/>
              </a:ext>
            </a:extLst>
          </p:cNvPr>
          <p:cNvSpPr>
            <a:spLocks noGrp="1"/>
          </p:cNvSpPr>
          <p:nvPr>
            <p:ph type="title"/>
          </p:nvPr>
        </p:nvSpPr>
        <p:spPr/>
        <p:txBody>
          <a:bodyPr/>
          <a:lstStyle/>
          <a:p>
            <a:r>
              <a:rPr lang="en-US" dirty="0">
                <a:solidFill>
                  <a:schemeClr val="bg1"/>
                </a:solidFill>
                <a:latin typeface="Times New Roman" panose="02020603050405020304" pitchFamily="18" charset="0"/>
                <a:cs typeface="Times New Roman" panose="02020603050405020304" pitchFamily="18" charset="0"/>
              </a:rPr>
              <a:t>FLOWCHART</a:t>
            </a:r>
            <a:endParaRPr lang="en-IN" dirty="0">
              <a:solidFill>
                <a:schemeClr val="bg1"/>
              </a:solidFill>
              <a:latin typeface="Times New Roman" panose="02020603050405020304" pitchFamily="18" charset="0"/>
              <a:cs typeface="Times New Roman" panose="02020603050405020304" pitchFamily="18" charset="0"/>
            </a:endParaRPr>
          </a:p>
        </p:txBody>
      </p:sp>
      <p:pic>
        <p:nvPicPr>
          <p:cNvPr id="7" name="Content Placeholder 6">
            <a:extLst>
              <a:ext uri="{FF2B5EF4-FFF2-40B4-BE49-F238E27FC236}">
                <a16:creationId xmlns:a16="http://schemas.microsoft.com/office/drawing/2014/main" id="{BCF3D3F0-295D-87CE-112D-5DF1CEAF649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65294" y="2330824"/>
            <a:ext cx="7906871" cy="3890682"/>
          </a:xfrm>
        </p:spPr>
      </p:pic>
    </p:spTree>
    <p:extLst>
      <p:ext uri="{BB962C8B-B14F-4D97-AF65-F5344CB8AC3E}">
        <p14:creationId xmlns:p14="http://schemas.microsoft.com/office/powerpoint/2010/main" val="38681503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B9C94-92BE-D7D8-420C-8BACB4744F33}"/>
              </a:ext>
            </a:extLst>
          </p:cNvPr>
          <p:cNvSpPr>
            <a:spLocks noGrp="1"/>
          </p:cNvSpPr>
          <p:nvPr>
            <p:ph type="ctrTitle"/>
          </p:nvPr>
        </p:nvSpPr>
        <p:spPr>
          <a:xfrm>
            <a:off x="1154955" y="842682"/>
            <a:ext cx="8825658" cy="1192306"/>
          </a:xfrm>
        </p:spPr>
        <p:txBody>
          <a:bodyPr/>
          <a:lstStyle/>
          <a:p>
            <a:r>
              <a:rPr lang="en-US" sz="2000" b="1" i="0" dirty="0">
                <a:solidFill>
                  <a:schemeClr val="bg1"/>
                </a:solidFill>
                <a:effectLst/>
                <a:latin typeface="Times New Roman" panose="02020603050405020304" pitchFamily="18" charset="0"/>
                <a:cs typeface="Times New Roman" panose="02020603050405020304" pitchFamily="18" charset="0"/>
              </a:rPr>
              <a:t>DISADVANTAGES OF PRESENT WORKING </a:t>
            </a:r>
            <a:r>
              <a:rPr lang="en-US" sz="2000" b="1" i="0" dirty="0">
                <a:solidFill>
                  <a:schemeClr val="bg1"/>
                </a:solidFill>
                <a:effectLst/>
                <a:latin typeface="open sans" panose="020B0606030504020204" pitchFamily="34" charset="0"/>
              </a:rPr>
              <a:t>SYSTEM</a:t>
            </a:r>
            <a:br>
              <a:rPr lang="en-US" b="0" i="0" dirty="0">
                <a:solidFill>
                  <a:srgbClr val="222222"/>
                </a:solidFill>
                <a:effectLst/>
                <a:latin typeface="open sans" panose="020B0606030504020204" pitchFamily="34" charset="0"/>
              </a:rPr>
            </a:br>
            <a:endParaRPr lang="en-IN" dirty="0"/>
          </a:p>
        </p:txBody>
      </p:sp>
      <p:sp>
        <p:nvSpPr>
          <p:cNvPr id="3" name="Subtitle 2">
            <a:extLst>
              <a:ext uri="{FF2B5EF4-FFF2-40B4-BE49-F238E27FC236}">
                <a16:creationId xmlns:a16="http://schemas.microsoft.com/office/drawing/2014/main" id="{91CCBF4A-6966-A6ED-A302-465CC0C4D91D}"/>
              </a:ext>
            </a:extLst>
          </p:cNvPr>
          <p:cNvSpPr>
            <a:spLocks noGrp="1"/>
          </p:cNvSpPr>
          <p:nvPr>
            <p:ph type="subTitle" idx="1"/>
          </p:nvPr>
        </p:nvSpPr>
        <p:spPr>
          <a:xfrm>
            <a:off x="1154955" y="1622613"/>
            <a:ext cx="8825658" cy="4016188"/>
          </a:xfrm>
        </p:spPr>
        <p:txBody>
          <a:bodyPr>
            <a:normAutofit fontScale="92500"/>
          </a:bodyPr>
          <a:lstStyle/>
          <a:p>
            <a:pPr algn="l">
              <a:buFont typeface="Arial" panose="020B0604020202020204" pitchFamily="34" charset="0"/>
              <a:buChar char="•"/>
            </a:pPr>
            <a:r>
              <a:rPr lang="en-US" b="0" i="0" dirty="0">
                <a:solidFill>
                  <a:schemeClr val="bg1"/>
                </a:solidFill>
                <a:effectLst/>
                <a:latin typeface="Times New Roman" panose="02020603050405020304" pitchFamily="18" charset="0"/>
                <a:cs typeface="Times New Roman" panose="02020603050405020304" pitchFamily="18" charset="0"/>
              </a:rPr>
              <a:t>Not User Friendly: The existing system is not user friendly because the retrieval of data is very slow and data is not maintained efficiently.</a:t>
            </a:r>
          </a:p>
          <a:p>
            <a:pPr algn="l">
              <a:buFont typeface="Arial" panose="020B0604020202020204" pitchFamily="34" charset="0"/>
              <a:buChar char="•"/>
            </a:pPr>
            <a:r>
              <a:rPr lang="en-US" b="0" i="0" dirty="0">
                <a:solidFill>
                  <a:schemeClr val="bg1"/>
                </a:solidFill>
                <a:effectLst/>
                <a:latin typeface="Times New Roman" panose="02020603050405020304" pitchFamily="18" charset="0"/>
                <a:cs typeface="Times New Roman" panose="02020603050405020304" pitchFamily="18" charset="0"/>
              </a:rPr>
              <a:t>Difficulty in report generating: We require more calculations to generate the report so it is generated at the end of the session. And the student not get a single chance to improve their attendance</a:t>
            </a:r>
          </a:p>
          <a:p>
            <a:pPr algn="l">
              <a:buFont typeface="Arial" panose="020B0604020202020204" pitchFamily="34" charset="0"/>
              <a:buChar char="•"/>
            </a:pPr>
            <a:r>
              <a:rPr lang="en-US" b="0" i="0" dirty="0">
                <a:solidFill>
                  <a:schemeClr val="bg1"/>
                </a:solidFill>
                <a:effectLst/>
                <a:latin typeface="Times New Roman" panose="02020603050405020304" pitchFamily="18" charset="0"/>
                <a:cs typeface="Times New Roman" panose="02020603050405020304" pitchFamily="18" charset="0"/>
              </a:rPr>
              <a:t>Manual control: All calculations to generate report is done manually so there is greater chance of errors.</a:t>
            </a:r>
          </a:p>
          <a:p>
            <a:pPr algn="l">
              <a:buFont typeface="Arial" panose="020B0604020202020204" pitchFamily="34" charset="0"/>
              <a:buChar char="•"/>
            </a:pPr>
            <a:r>
              <a:rPr lang="en-US" b="0" i="0" dirty="0">
                <a:solidFill>
                  <a:schemeClr val="bg1"/>
                </a:solidFill>
                <a:effectLst/>
                <a:latin typeface="Times New Roman" panose="02020603050405020304" pitchFamily="18" charset="0"/>
                <a:cs typeface="Times New Roman" panose="02020603050405020304" pitchFamily="18" charset="0"/>
              </a:rPr>
              <a:t>Lots of paperwork: Existing system requires lot of paper work. Loss of even a single register/record led to difficult situation because all the papers are needed to generate the reports.</a:t>
            </a:r>
          </a:p>
          <a:p>
            <a:pPr algn="l">
              <a:buFont typeface="Arial" panose="020B0604020202020204" pitchFamily="34" charset="0"/>
              <a:buChar char="•"/>
            </a:pPr>
            <a:r>
              <a:rPr lang="en-US" b="0" i="0" dirty="0">
                <a:solidFill>
                  <a:schemeClr val="bg1"/>
                </a:solidFill>
                <a:effectLst/>
                <a:latin typeface="Times New Roman" panose="02020603050405020304" pitchFamily="18" charset="0"/>
                <a:cs typeface="Times New Roman" panose="02020603050405020304" pitchFamily="18" charset="0"/>
              </a:rPr>
              <a:t>Time consuming: Every work is done manually so we cannot generate report in the middle of the session or as per the requirement because it is very time consuming.</a:t>
            </a:r>
          </a:p>
          <a:p>
            <a:endParaRPr lang="en-IN" dirty="0"/>
          </a:p>
        </p:txBody>
      </p:sp>
      <p:pic>
        <p:nvPicPr>
          <p:cNvPr id="4" name="Recorded Sound">
            <a:hlinkClick r:id="" action="ppaction://media"/>
            <a:extLst>
              <a:ext uri="{FF2B5EF4-FFF2-40B4-BE49-F238E27FC236}">
                <a16:creationId xmlns:a16="http://schemas.microsoft.com/office/drawing/2014/main" id="{C2319CE0-A950-9531-879D-7CEA0C6EFE5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0278" y="599000"/>
            <a:ext cx="487363" cy="487363"/>
          </a:xfrm>
          <a:prstGeom prst="rect">
            <a:avLst/>
          </a:prstGeom>
        </p:spPr>
      </p:pic>
    </p:spTree>
    <p:extLst>
      <p:ext uri="{BB962C8B-B14F-4D97-AF65-F5344CB8AC3E}">
        <p14:creationId xmlns:p14="http://schemas.microsoft.com/office/powerpoint/2010/main" val="2742314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02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50AF5-356B-FC1E-4B94-49995198EAAF}"/>
              </a:ext>
            </a:extLst>
          </p:cNvPr>
          <p:cNvSpPr>
            <a:spLocks noGrp="1"/>
          </p:cNvSpPr>
          <p:nvPr>
            <p:ph type="ctrTitle"/>
          </p:nvPr>
        </p:nvSpPr>
        <p:spPr>
          <a:xfrm>
            <a:off x="1154955" y="1004047"/>
            <a:ext cx="8825658" cy="582706"/>
          </a:xfrm>
        </p:spPr>
        <p:txBody>
          <a:bodyPr/>
          <a:lstStyle/>
          <a:p>
            <a:r>
              <a:rPr lang="en-US" sz="2400" b="1" i="0" dirty="0">
                <a:solidFill>
                  <a:schemeClr val="bg1"/>
                </a:solidFill>
                <a:effectLst/>
                <a:latin typeface="Times New Roman" panose="02020603050405020304" pitchFamily="18" charset="0"/>
                <a:cs typeface="Times New Roman" panose="02020603050405020304" pitchFamily="18" charset="0"/>
              </a:rPr>
              <a:t>ADVANTAGES OF THE PROPOSED SYSTEM</a:t>
            </a:r>
            <a:endParaRPr lang="en-IN" sz="2400" dirty="0">
              <a:solidFill>
                <a:schemeClr val="bg1"/>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68206696-6A28-1F1D-9F39-9C7B81FFB9E6}"/>
              </a:ext>
            </a:extLst>
          </p:cNvPr>
          <p:cNvSpPr>
            <a:spLocks noGrp="1"/>
          </p:cNvSpPr>
          <p:nvPr>
            <p:ph type="subTitle" idx="1"/>
          </p:nvPr>
        </p:nvSpPr>
        <p:spPr>
          <a:xfrm>
            <a:off x="1154954" y="1828801"/>
            <a:ext cx="10041963" cy="3810000"/>
          </a:xfrm>
        </p:spPr>
        <p:txBody>
          <a:bodyPr>
            <a:normAutofit fontScale="92500" lnSpcReduction="20000"/>
          </a:bodyPr>
          <a:lstStyle/>
          <a:p>
            <a:pPr algn="l">
              <a:buFont typeface="Arial" panose="020B0604020202020204" pitchFamily="34" charset="0"/>
              <a:buChar char="•"/>
            </a:pPr>
            <a:r>
              <a:rPr lang="en-US" b="0" i="0" dirty="0">
                <a:solidFill>
                  <a:schemeClr val="bg1"/>
                </a:solidFill>
                <a:effectLst/>
                <a:latin typeface="Times New Roman" panose="02020603050405020304" pitchFamily="18" charset="0"/>
                <a:cs typeface="Times New Roman" panose="02020603050405020304" pitchFamily="18" charset="0"/>
              </a:rPr>
              <a:t>User Friendly: The proposed system is user friendly because the retrieval and storing of data is fast and data is maintained efficiently. Moreover the graphical user interface is provided in the proposed system, which provides user to deal with the system very easily.</a:t>
            </a:r>
          </a:p>
          <a:p>
            <a:pPr algn="l">
              <a:buFont typeface="Arial" panose="020B0604020202020204" pitchFamily="34" charset="0"/>
              <a:buChar char="•"/>
            </a:pPr>
            <a:r>
              <a:rPr lang="en-US" b="0" i="0" dirty="0">
                <a:solidFill>
                  <a:schemeClr val="bg1"/>
                </a:solidFill>
                <a:effectLst/>
                <a:latin typeface="Times New Roman" panose="02020603050405020304" pitchFamily="18" charset="0"/>
                <a:cs typeface="Times New Roman" panose="02020603050405020304" pitchFamily="18" charset="0"/>
              </a:rPr>
              <a:t>Reports are easily generated: reports can be easily generated in the proposed system so user can generate the report as per the requirement (monthly) or in the middle of the session. User can give the notice to the students so he/she become regular.</a:t>
            </a:r>
          </a:p>
          <a:p>
            <a:pPr algn="l">
              <a:buFont typeface="Arial" panose="020B0604020202020204" pitchFamily="34" charset="0"/>
              <a:buChar char="•"/>
            </a:pPr>
            <a:r>
              <a:rPr lang="en-US" b="0" i="0" dirty="0">
                <a:solidFill>
                  <a:schemeClr val="bg1"/>
                </a:solidFill>
                <a:effectLst/>
                <a:latin typeface="Times New Roman" panose="02020603050405020304" pitchFamily="18" charset="0"/>
                <a:cs typeface="Times New Roman" panose="02020603050405020304" pitchFamily="18" charset="0"/>
              </a:rPr>
              <a:t>Very less paper work: The proposed system requires very less paper work. All the data is feted into the computer immediately and reports can be generated through computers. Moreover work becomes very easy because there is no need to keep data on papers.</a:t>
            </a:r>
          </a:p>
          <a:p>
            <a:pPr algn="l">
              <a:buFont typeface="Arial" panose="020B0604020202020204" pitchFamily="34" charset="0"/>
              <a:buChar char="•"/>
            </a:pPr>
            <a:r>
              <a:rPr lang="en-US" b="0" i="0" dirty="0">
                <a:solidFill>
                  <a:schemeClr val="bg1"/>
                </a:solidFill>
                <a:effectLst/>
                <a:latin typeface="Times New Roman" panose="02020603050405020304" pitchFamily="18" charset="0"/>
                <a:cs typeface="Times New Roman" panose="02020603050405020304" pitchFamily="18" charset="0"/>
              </a:rPr>
              <a:t>Computer operator control: Computer operator control will be there so no chance of errors. Moreover storing and retrieving of information is easy. So work can be done speedily and in time.</a:t>
            </a:r>
          </a:p>
          <a:p>
            <a:endParaRPr lang="en-IN" dirty="0"/>
          </a:p>
        </p:txBody>
      </p:sp>
      <p:pic>
        <p:nvPicPr>
          <p:cNvPr id="5" name="Recorded Sound">
            <a:hlinkClick r:id="" action="ppaction://media"/>
            <a:extLst>
              <a:ext uri="{FF2B5EF4-FFF2-40B4-BE49-F238E27FC236}">
                <a16:creationId xmlns:a16="http://schemas.microsoft.com/office/drawing/2014/main" id="{AEB381BA-BF1A-F7B8-1CEB-3498398CA38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1379" y="808037"/>
            <a:ext cx="487363" cy="487363"/>
          </a:xfrm>
          <a:prstGeom prst="rect">
            <a:avLst/>
          </a:prstGeom>
        </p:spPr>
      </p:pic>
    </p:spTree>
    <p:extLst>
      <p:ext uri="{BB962C8B-B14F-4D97-AF65-F5344CB8AC3E}">
        <p14:creationId xmlns:p14="http://schemas.microsoft.com/office/powerpoint/2010/main" val="2581366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21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D475B-7B06-9499-8FB1-FB82C1ACC808}"/>
              </a:ext>
            </a:extLst>
          </p:cNvPr>
          <p:cNvSpPr>
            <a:spLocks noGrp="1"/>
          </p:cNvSpPr>
          <p:nvPr>
            <p:ph type="title"/>
          </p:nvPr>
        </p:nvSpPr>
        <p:spPr>
          <a:xfrm>
            <a:off x="1154955" y="726141"/>
            <a:ext cx="8825659" cy="430306"/>
          </a:xfrm>
        </p:spPr>
        <p:txBody>
          <a:bodyPr/>
          <a:lstStyle/>
          <a:p>
            <a:r>
              <a:rPr lang="en-US" sz="2000" dirty="0">
                <a:solidFill>
                  <a:schemeClr val="bg1"/>
                </a:solidFill>
                <a:latin typeface="Times New Roman" panose="02020603050405020304" pitchFamily="18" charset="0"/>
                <a:cs typeface="Times New Roman" panose="02020603050405020304" pitchFamily="18" charset="0"/>
              </a:rPr>
              <a:t>USE OF THREADS IN ATTWNDANCE MANAGEMENT SYSTEM</a:t>
            </a:r>
            <a:endParaRPr lang="en-IN" sz="2000" dirty="0">
              <a:solidFill>
                <a:schemeClr val="bg1"/>
              </a:solidFill>
              <a:latin typeface="Times New Roman" panose="02020603050405020304" pitchFamily="18" charset="0"/>
              <a:cs typeface="Times New Roman" panose="02020603050405020304" pitchFamily="18" charset="0"/>
            </a:endParaRPr>
          </a:p>
        </p:txBody>
      </p:sp>
      <p:sp>
        <p:nvSpPr>
          <p:cNvPr id="4" name="Text Placeholder 3">
            <a:extLst>
              <a:ext uri="{FF2B5EF4-FFF2-40B4-BE49-F238E27FC236}">
                <a16:creationId xmlns:a16="http://schemas.microsoft.com/office/drawing/2014/main" id="{A90F9EE3-6DFE-C64C-EEBE-FC04227B42CD}"/>
              </a:ext>
            </a:extLst>
          </p:cNvPr>
          <p:cNvSpPr>
            <a:spLocks noGrp="1"/>
          </p:cNvSpPr>
          <p:nvPr>
            <p:ph type="body" idx="1"/>
          </p:nvPr>
        </p:nvSpPr>
        <p:spPr>
          <a:xfrm>
            <a:off x="1376117" y="1299882"/>
            <a:ext cx="9439766" cy="4728921"/>
          </a:xfrm>
        </p:spPr>
        <p:txBody>
          <a:bodyPr>
            <a:normAutofit fontScale="70000" lnSpcReduction="20000"/>
          </a:bodyPr>
          <a:lstStyle/>
          <a:p>
            <a:pPr marL="342900" indent="-342900">
              <a:buFont typeface="Arial" panose="020B0604020202020204" pitchFamily="34" charset="0"/>
              <a:buChar char="•"/>
            </a:pPr>
            <a:r>
              <a:rPr lang="en-US" dirty="0">
                <a:solidFill>
                  <a:schemeClr val="bg1"/>
                </a:solidFill>
              </a:rPr>
              <a:t>In an attendance management system, thread programming can be used to improve the system's performance by allowing multiple tasks to run concurrently. Here are some steps to incorporate thread programming in an attendance management </a:t>
            </a:r>
            <a:r>
              <a:rPr lang="en-US" dirty="0" err="1">
                <a:solidFill>
                  <a:schemeClr val="bg1"/>
                </a:solidFill>
              </a:rPr>
              <a:t>system:Identify</a:t>
            </a:r>
            <a:r>
              <a:rPr lang="en-US" dirty="0">
                <a:solidFill>
                  <a:schemeClr val="bg1"/>
                </a:solidFill>
              </a:rPr>
              <a:t> the tasks that can run concurrently: </a:t>
            </a:r>
          </a:p>
          <a:p>
            <a:pPr marL="342900" indent="-342900">
              <a:buFont typeface="Arial" panose="020B0604020202020204" pitchFamily="34" charset="0"/>
              <a:buChar char="•"/>
            </a:pPr>
            <a:r>
              <a:rPr lang="en-US" dirty="0">
                <a:solidFill>
                  <a:schemeClr val="bg1"/>
                </a:solidFill>
              </a:rPr>
              <a:t>In an attendance management system, there can be several tasks that can run concurrently, such as reading data from a database, processing attendance records, and generating </a:t>
            </a:r>
            <a:r>
              <a:rPr lang="en-US" dirty="0" err="1">
                <a:solidFill>
                  <a:schemeClr val="bg1"/>
                </a:solidFill>
              </a:rPr>
              <a:t>reports.Create</a:t>
            </a:r>
            <a:r>
              <a:rPr lang="en-US" dirty="0">
                <a:solidFill>
                  <a:schemeClr val="bg1"/>
                </a:solidFill>
              </a:rPr>
              <a:t> threads for each task:</a:t>
            </a:r>
          </a:p>
          <a:p>
            <a:pPr marL="342900" indent="-342900">
              <a:buFont typeface="Arial" panose="020B0604020202020204" pitchFamily="34" charset="0"/>
              <a:buChar char="•"/>
            </a:pPr>
            <a:r>
              <a:rPr lang="en-US" dirty="0">
                <a:solidFill>
                  <a:schemeClr val="bg1"/>
                </a:solidFill>
              </a:rPr>
              <a:t> Once the concurrent tasks are identified, create threads for each of them. Each thread should be responsible for executing a specific </a:t>
            </a:r>
            <a:r>
              <a:rPr lang="en-US" dirty="0" err="1">
                <a:solidFill>
                  <a:schemeClr val="bg1"/>
                </a:solidFill>
              </a:rPr>
              <a:t>task.Manage</a:t>
            </a:r>
            <a:r>
              <a:rPr lang="en-US" dirty="0">
                <a:solidFill>
                  <a:schemeClr val="bg1"/>
                </a:solidFill>
              </a:rPr>
              <a:t> thread synchronization:</a:t>
            </a:r>
          </a:p>
          <a:p>
            <a:pPr marL="342900" indent="-342900">
              <a:buFont typeface="Arial" panose="020B0604020202020204" pitchFamily="34" charset="0"/>
              <a:buChar char="•"/>
            </a:pPr>
            <a:r>
              <a:rPr lang="en-US" dirty="0">
                <a:solidFill>
                  <a:schemeClr val="bg1"/>
                </a:solidFill>
              </a:rPr>
              <a:t> Since multiple threads will be accessing the same data in the attendance management system, it is important to ensure that there are no data inconsistencies. This can be achieved through thread synchronization techniques such as mutexes, semaphores, and locks.</a:t>
            </a:r>
          </a:p>
          <a:p>
            <a:pPr marL="342900" indent="-342900">
              <a:buFont typeface="Arial" panose="020B0604020202020204" pitchFamily="34" charset="0"/>
              <a:buChar char="•"/>
            </a:pPr>
            <a:r>
              <a:rPr lang="en-US" dirty="0">
                <a:solidFill>
                  <a:schemeClr val="bg1"/>
                </a:solidFill>
              </a:rPr>
              <a:t>Implement thread pooling:</a:t>
            </a:r>
          </a:p>
          <a:p>
            <a:pPr marL="342900" indent="-342900">
              <a:buFont typeface="Arial" panose="020B0604020202020204" pitchFamily="34" charset="0"/>
              <a:buChar char="•"/>
            </a:pPr>
            <a:r>
              <a:rPr lang="en-US" dirty="0">
                <a:solidFill>
                  <a:schemeClr val="bg1"/>
                </a:solidFill>
              </a:rPr>
              <a:t> Thread pooling can be used to minimize the overhead of creating and destroying threads. Instead of creating a new thread for each task, a pool of threads can be created and the tasks can be assigned to the available threads in the pool.</a:t>
            </a:r>
          </a:p>
          <a:p>
            <a:pPr marL="342900" indent="-342900">
              <a:buFont typeface="Arial" panose="020B0604020202020204" pitchFamily="34" charset="0"/>
              <a:buChar char="•"/>
            </a:pPr>
            <a:r>
              <a:rPr lang="en-US" dirty="0">
                <a:solidFill>
                  <a:schemeClr val="bg2">
                    <a:lumMod val="25000"/>
                  </a:schemeClr>
                </a:solidFill>
              </a:rPr>
              <a:t>Test and optimize: After implementing thread programming in the attendance management system, test the system thoroughly to identify any performance bottlenecks. Optimize the system by adjusting thread pool size, thread priorities, and thread synchronization techniques as necessary.</a:t>
            </a:r>
            <a:endParaRPr lang="en-IN" dirty="0">
              <a:solidFill>
                <a:schemeClr val="bg2">
                  <a:lumMod val="25000"/>
                </a:schemeClr>
              </a:solidFill>
            </a:endParaRPr>
          </a:p>
        </p:txBody>
      </p:sp>
      <p:pic>
        <p:nvPicPr>
          <p:cNvPr id="3" name="Recorded Sound">
            <a:hlinkClick r:id="" action="ppaction://media"/>
            <a:extLst>
              <a:ext uri="{FF2B5EF4-FFF2-40B4-BE49-F238E27FC236}">
                <a16:creationId xmlns:a16="http://schemas.microsoft.com/office/drawing/2014/main" id="{C3783DDF-897A-4068-D30D-D9694F0F091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1380" y="542365"/>
            <a:ext cx="487363" cy="487363"/>
          </a:xfrm>
          <a:prstGeom prst="rect">
            <a:avLst/>
          </a:prstGeom>
        </p:spPr>
      </p:pic>
    </p:spTree>
    <p:extLst>
      <p:ext uri="{BB962C8B-B14F-4D97-AF65-F5344CB8AC3E}">
        <p14:creationId xmlns:p14="http://schemas.microsoft.com/office/powerpoint/2010/main" val="1267669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5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3B86E81-7FB0-9121-2025-E456230DF929}"/>
              </a:ext>
            </a:extLst>
          </p:cNvPr>
          <p:cNvSpPr>
            <a:spLocks noGrp="1"/>
          </p:cNvSpPr>
          <p:nvPr>
            <p:ph type="title"/>
          </p:nvPr>
        </p:nvSpPr>
        <p:spPr>
          <a:xfrm>
            <a:off x="4706470" y="2677643"/>
            <a:ext cx="1873624" cy="2283823"/>
          </a:xfrm>
        </p:spPr>
        <p:txBody>
          <a:bodyPr/>
          <a:lstStyle/>
          <a:p>
            <a:r>
              <a:rPr lang="en-US" dirty="0"/>
              <a:t>    </a:t>
            </a:r>
            <a:r>
              <a:rPr lang="en-US" b="1" dirty="0">
                <a:solidFill>
                  <a:schemeClr val="bg1"/>
                </a:solidFill>
              </a:rPr>
              <a:t>THANK</a:t>
            </a:r>
            <a:endParaRPr lang="en-IN" b="1" dirty="0">
              <a:solidFill>
                <a:schemeClr val="bg1"/>
              </a:solidFill>
            </a:endParaRPr>
          </a:p>
        </p:txBody>
      </p:sp>
      <p:sp>
        <p:nvSpPr>
          <p:cNvPr id="6" name="Text Placeholder 5">
            <a:extLst>
              <a:ext uri="{FF2B5EF4-FFF2-40B4-BE49-F238E27FC236}">
                <a16:creationId xmlns:a16="http://schemas.microsoft.com/office/drawing/2014/main" id="{476F8378-5D91-65BF-62F5-70A5D12131E2}"/>
              </a:ext>
            </a:extLst>
          </p:cNvPr>
          <p:cNvSpPr>
            <a:spLocks noGrp="1"/>
          </p:cNvSpPr>
          <p:nvPr>
            <p:ph type="body" idx="1"/>
          </p:nvPr>
        </p:nvSpPr>
        <p:spPr>
          <a:xfrm>
            <a:off x="6285959" y="2982444"/>
            <a:ext cx="3757545" cy="2283824"/>
          </a:xfrm>
        </p:spPr>
        <p:txBody>
          <a:bodyPr>
            <a:normAutofit/>
          </a:bodyPr>
          <a:lstStyle/>
          <a:p>
            <a:r>
              <a:rPr lang="en-US" sz="4400" b="1" dirty="0">
                <a:solidFill>
                  <a:schemeClr val="bg2">
                    <a:lumMod val="25000"/>
                  </a:schemeClr>
                </a:solidFill>
              </a:rPr>
              <a:t>YOU</a:t>
            </a:r>
            <a:endParaRPr lang="en-IN" sz="4400" b="1" dirty="0">
              <a:solidFill>
                <a:schemeClr val="bg2">
                  <a:lumMod val="25000"/>
                </a:schemeClr>
              </a:solidFill>
            </a:endParaRPr>
          </a:p>
        </p:txBody>
      </p:sp>
      <p:pic>
        <p:nvPicPr>
          <p:cNvPr id="8" name="Picture 7">
            <a:extLst>
              <a:ext uri="{FF2B5EF4-FFF2-40B4-BE49-F238E27FC236}">
                <a16:creationId xmlns:a16="http://schemas.microsoft.com/office/drawing/2014/main" id="{0D88E291-B0D8-B1D2-7BDD-E5D6D24729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44870" y="1"/>
            <a:ext cx="4482353" cy="3254187"/>
          </a:xfrm>
          <a:prstGeom prst="rect">
            <a:avLst/>
          </a:prstGeom>
        </p:spPr>
      </p:pic>
    </p:spTree>
    <p:extLst>
      <p:ext uri="{BB962C8B-B14F-4D97-AF65-F5344CB8AC3E}">
        <p14:creationId xmlns:p14="http://schemas.microsoft.com/office/powerpoint/2010/main" val="351193281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F1C4790-FE3C-4020-8CA7-00621DA7BBBC}"/>
    </a:ext>
  </a:extLst>
</a:theme>
</file>

<file path=docProps/app.xml><?xml version="1.0" encoding="utf-8"?>
<Properties xmlns="http://schemas.openxmlformats.org/officeDocument/2006/extended-properties" xmlns:vt="http://schemas.openxmlformats.org/officeDocument/2006/docPropsVTypes">
  <Template>Ion Boardroom</Template>
  <TotalTime>67</TotalTime>
  <Words>756</Words>
  <Application>Microsoft Office PowerPoint</Application>
  <PresentationFormat>Widescreen</PresentationFormat>
  <Paragraphs>31</Paragraphs>
  <Slides>7</Slides>
  <Notes>0</Notes>
  <HiddenSlides>0</HiddenSlides>
  <MMClips>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Century Gothic</vt:lpstr>
      <vt:lpstr>open sans</vt:lpstr>
      <vt:lpstr>Times New Roman</vt:lpstr>
      <vt:lpstr>Wingdings 3</vt:lpstr>
      <vt:lpstr>Ion Boardroom</vt:lpstr>
      <vt:lpstr>  PROJECT ATTEDANCE MANAGEMENT SYSTEM</vt:lpstr>
      <vt:lpstr>The Attendance Management System Project  is software that is used in schools, companies to track daily employee attendance. It makes it easier to find out about a certain employee’s attendance in a specific class.   </vt:lpstr>
      <vt:lpstr>FLOWCHART</vt:lpstr>
      <vt:lpstr>DISADVANTAGES OF PRESENT WORKING SYSTEM </vt:lpstr>
      <vt:lpstr>ADVANTAGES OF THE PROPOSED SYSTEM</vt:lpstr>
      <vt:lpstr>USE OF THREADS IN ATTWNDANCE MANAGEMENT SYSTEM</vt:lpstr>
      <vt:lpstr>    THANK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ATTEDANCE MANAGEMENT SYSTEM</dc:title>
  <dc:creator>Aradhya Singh</dc:creator>
  <cp:lastModifiedBy>Aradhya Singh</cp:lastModifiedBy>
  <cp:revision>3</cp:revision>
  <dcterms:created xsi:type="dcterms:W3CDTF">2023-03-05T11:40:57Z</dcterms:created>
  <dcterms:modified xsi:type="dcterms:W3CDTF">2023-03-12T15:36:48Z</dcterms:modified>
</cp:coreProperties>
</file>

<file path=docProps/thumbnail.jpeg>
</file>